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slideLayouts/slideLayout10.xml" ContentType="application/vnd.openxmlformats-officedocument.presentationml.slideLayout+xml"/>
  <Override PartName="/ppt/charts/chart6.xml" ContentType="application/vnd.openxmlformats-officedocument.drawingml.chart+xml"/>
  <Default Extension="tiff" ContentType="image/tiff"/>
  <Override PartName="/ppt/charts/chart7.xml" ContentType="application/vnd.openxmlformats-officedocument.drawingml.chart+xml"/>
  <Default Extension="xlsx" ContentType="application/vnd.openxmlformats-officedocument.spreadsheetml.sheet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56" r:id="rId2"/>
    <p:sldId id="257" r:id="rId3"/>
    <p:sldId id="258" r:id="rId4"/>
    <p:sldId id="260" r:id="rId5"/>
    <p:sldId id="262" r:id="rId6"/>
    <p:sldId id="263" r:id="rId7"/>
    <p:sldId id="265" r:id="rId8"/>
    <p:sldId id="268" r:id="rId9"/>
    <p:sldId id="271" r:id="rId10"/>
    <p:sldId id="269" r:id="rId11"/>
    <p:sldId id="279" r:id="rId12"/>
    <p:sldId id="280" r:id="rId13"/>
    <p:sldId id="272" r:id="rId14"/>
    <p:sldId id="270" r:id="rId15"/>
    <p:sldId id="273" r:id="rId16"/>
    <p:sldId id="274" r:id="rId17"/>
    <p:sldId id="275" r:id="rId18"/>
    <p:sldId id="276" r:id="rId19"/>
    <p:sldId id="277" r:id="rId20"/>
    <p:sldId id="278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2" autoAdjust="0"/>
    <p:restoredTop sz="78667" autoAdjust="0"/>
  </p:normalViewPr>
  <p:slideViewPr>
    <p:cSldViewPr>
      <p:cViewPr varScale="1">
        <p:scale>
          <a:sx n="61" d="100"/>
          <a:sy n="61" d="100"/>
        </p:scale>
        <p:origin x="-142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7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8.xlsx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CA"/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EDUCATION LEVEL</a:t>
            </a:r>
            <a:endParaRPr lang="en-US" dirty="0"/>
          </a:p>
        </c:rich>
      </c:tx>
      <c:layout/>
    </c:title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cat>
            <c:strRef>
              <c:f>Sheet1!$A$2:$A$6</c:f>
              <c:strCache>
                <c:ptCount val="5"/>
                <c:pt idx="0">
                  <c:v>Undergraduate  (31%)</c:v>
                </c:pt>
                <c:pt idx="1">
                  <c:v>Master's (32%)</c:v>
                </c:pt>
                <c:pt idx="2">
                  <c:v>PhD (21%)</c:v>
                </c:pt>
                <c:pt idx="3">
                  <c:v>Post-doc (7%)</c:v>
                </c:pt>
                <c:pt idx="4">
                  <c:v>Faculty (8%)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37</c:v>
                </c:pt>
                <c:pt idx="1">
                  <c:v>39</c:v>
                </c:pt>
                <c:pt idx="2">
                  <c:v>26</c:v>
                </c:pt>
                <c:pt idx="3">
                  <c:v>8</c:v>
                </c:pt>
                <c:pt idx="4">
                  <c:v>10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Sheet1!$A$2:$A$6</c:f>
              <c:strCache>
                <c:ptCount val="5"/>
                <c:pt idx="0">
                  <c:v>Undergraduate  (31%)</c:v>
                </c:pt>
                <c:pt idx="1">
                  <c:v>Master's (32%)</c:v>
                </c:pt>
                <c:pt idx="2">
                  <c:v>PhD (21%)</c:v>
                </c:pt>
                <c:pt idx="3">
                  <c:v>Post-doc (7%)</c:v>
                </c:pt>
                <c:pt idx="4">
                  <c:v>Faculty (8%)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0.30578512396694213</c:v>
                </c:pt>
                <c:pt idx="1">
                  <c:v>0.32231404958677712</c:v>
                </c:pt>
                <c:pt idx="2">
                  <c:v>0.21487603305785105</c:v>
                </c:pt>
                <c:pt idx="3">
                  <c:v>6.6115702479338928E-2</c:v>
                </c:pt>
                <c:pt idx="4">
                  <c:v>8.2644628099173653E-2</c:v>
                </c:pt>
              </c:numCache>
            </c:numRef>
          </c:val>
        </c:ser>
        <c:firstSliceAng val="0"/>
      </c:pieChart>
    </c:plotArea>
    <c:legend>
      <c:legendPos val="r"/>
      <c:layout>
        <c:manualLayout>
          <c:xMode val="edge"/>
          <c:yMode val="edge"/>
          <c:x val="0.63573920911699322"/>
          <c:y val="0.205695752222356"/>
          <c:w val="0.35500159072118592"/>
          <c:h val="0.64021653606220297"/>
        </c:manualLayout>
      </c:layout>
    </c:legend>
    <c:plotVisOnly val="1"/>
    <c:dispBlanksAs val="zero"/>
  </c:chart>
  <c:txPr>
    <a:bodyPr/>
    <a:lstStyle/>
    <a:p>
      <a:pPr>
        <a:defRPr sz="1800"/>
      </a:pPr>
      <a:endParaRPr lang="en-US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CA"/>
  <c:chart>
    <c:title>
      <c:layout/>
    </c:title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INSTITUITION</c:v>
                </c:pt>
              </c:strCache>
            </c:strRef>
          </c:tx>
          <c:cat>
            <c:strRef>
              <c:f>Sheet1!$A$2:$A$20</c:f>
              <c:strCache>
                <c:ptCount val="19"/>
                <c:pt idx="0">
                  <c:v>Guelph (34%)</c:v>
                </c:pt>
                <c:pt idx="1">
                  <c:v>Toronto (17%)</c:v>
                </c:pt>
                <c:pt idx="2">
                  <c:v>McMaster (12%)</c:v>
                </c:pt>
                <c:pt idx="3">
                  <c:v>Western (10%)</c:v>
                </c:pt>
                <c:pt idx="4">
                  <c:v>York (8%)</c:v>
                </c:pt>
                <c:pt idx="5">
                  <c:v>Algoma (4%)</c:v>
                </c:pt>
                <c:pt idx="6">
                  <c:v>Brock (2%)</c:v>
                </c:pt>
                <c:pt idx="7">
                  <c:v>Ryerson (2%)</c:v>
                </c:pt>
                <c:pt idx="8">
                  <c:v>Regina (2%)</c:v>
                </c:pt>
                <c:pt idx="9">
                  <c:v>Chicago</c:v>
                </c:pt>
                <c:pt idx="10">
                  <c:v>Dalhousie</c:v>
                </c:pt>
                <c:pt idx="11">
                  <c:v>Laurentian</c:v>
                </c:pt>
                <c:pt idx="12">
                  <c:v>McGill</c:v>
                </c:pt>
                <c:pt idx="13">
                  <c:v>Nipissing</c:v>
                </c:pt>
                <c:pt idx="14">
                  <c:v>Ottawa</c:v>
                </c:pt>
                <c:pt idx="15">
                  <c:v>Queen's </c:v>
                </c:pt>
                <c:pt idx="16">
                  <c:v>Trent</c:v>
                </c:pt>
                <c:pt idx="17">
                  <c:v>Waterloo</c:v>
                </c:pt>
                <c:pt idx="18">
                  <c:v>Wilfred Laurier</c:v>
                </c:pt>
              </c:strCache>
            </c:strRef>
          </c:cat>
          <c:val>
            <c:numRef>
              <c:f>Sheet1!$B$2:$B$20</c:f>
              <c:numCache>
                <c:formatCode>General</c:formatCode>
                <c:ptCount val="19"/>
                <c:pt idx="0">
                  <c:v>42</c:v>
                </c:pt>
                <c:pt idx="1">
                  <c:v>21</c:v>
                </c:pt>
                <c:pt idx="2">
                  <c:v>14</c:v>
                </c:pt>
                <c:pt idx="3">
                  <c:v>12</c:v>
                </c:pt>
                <c:pt idx="4">
                  <c:v>10</c:v>
                </c:pt>
                <c:pt idx="5">
                  <c:v>5</c:v>
                </c:pt>
                <c:pt idx="6">
                  <c:v>3</c:v>
                </c:pt>
                <c:pt idx="7">
                  <c:v>2</c:v>
                </c:pt>
                <c:pt idx="8">
                  <c:v>2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Sheet1!$A$2:$A$20</c:f>
              <c:strCache>
                <c:ptCount val="19"/>
                <c:pt idx="0">
                  <c:v>Guelph (34%)</c:v>
                </c:pt>
                <c:pt idx="1">
                  <c:v>Toronto (17%)</c:v>
                </c:pt>
                <c:pt idx="2">
                  <c:v>McMaster (12%)</c:v>
                </c:pt>
                <c:pt idx="3">
                  <c:v>Western (10%)</c:v>
                </c:pt>
                <c:pt idx="4">
                  <c:v>York (8%)</c:v>
                </c:pt>
                <c:pt idx="5">
                  <c:v>Algoma (4%)</c:v>
                </c:pt>
                <c:pt idx="6">
                  <c:v>Brock (2%)</c:v>
                </c:pt>
                <c:pt idx="7">
                  <c:v>Ryerson (2%)</c:v>
                </c:pt>
                <c:pt idx="8">
                  <c:v>Regina (2%)</c:v>
                </c:pt>
                <c:pt idx="9">
                  <c:v>Chicago</c:v>
                </c:pt>
                <c:pt idx="10">
                  <c:v>Dalhousie</c:v>
                </c:pt>
                <c:pt idx="11">
                  <c:v>Laurentian</c:v>
                </c:pt>
                <c:pt idx="12">
                  <c:v>McGill</c:v>
                </c:pt>
                <c:pt idx="13">
                  <c:v>Nipissing</c:v>
                </c:pt>
                <c:pt idx="14">
                  <c:v>Ottawa</c:v>
                </c:pt>
                <c:pt idx="15">
                  <c:v>Queen's </c:v>
                </c:pt>
                <c:pt idx="16">
                  <c:v>Trent</c:v>
                </c:pt>
                <c:pt idx="17">
                  <c:v>Waterloo</c:v>
                </c:pt>
                <c:pt idx="18">
                  <c:v>Wilfred Laurier</c:v>
                </c:pt>
              </c:strCache>
            </c:strRef>
          </c:cat>
          <c:val>
            <c:numRef>
              <c:f>Sheet1!$C$2:$C$20</c:f>
              <c:numCache>
                <c:formatCode>General</c:formatCode>
                <c:ptCount val="19"/>
                <c:pt idx="0">
                  <c:v>0.34710743801652888</c:v>
                </c:pt>
                <c:pt idx="1">
                  <c:v>0.173553719008264</c:v>
                </c:pt>
                <c:pt idx="2">
                  <c:v>0.11570247933884302</c:v>
                </c:pt>
                <c:pt idx="3">
                  <c:v>9.9173553719008212E-2</c:v>
                </c:pt>
                <c:pt idx="4">
                  <c:v>8.2644628099173639E-2</c:v>
                </c:pt>
                <c:pt idx="5">
                  <c:v>4.1322314049586834E-2</c:v>
                </c:pt>
                <c:pt idx="6">
                  <c:v>2.4793388429752105E-2</c:v>
                </c:pt>
                <c:pt idx="7">
                  <c:v>1.6528925619834715E-2</c:v>
                </c:pt>
                <c:pt idx="8">
                  <c:v>1.6528925619834715E-2</c:v>
                </c:pt>
                <c:pt idx="9">
                  <c:v>8.264462809917366E-3</c:v>
                </c:pt>
                <c:pt idx="10">
                  <c:v>8.264462809917366E-3</c:v>
                </c:pt>
                <c:pt idx="11">
                  <c:v>8.264462809917366E-3</c:v>
                </c:pt>
                <c:pt idx="12">
                  <c:v>8.264462809917366E-3</c:v>
                </c:pt>
                <c:pt idx="13">
                  <c:v>8.264462809917366E-3</c:v>
                </c:pt>
                <c:pt idx="14">
                  <c:v>8.264462809917366E-3</c:v>
                </c:pt>
                <c:pt idx="15">
                  <c:v>8.264462809917366E-3</c:v>
                </c:pt>
                <c:pt idx="16">
                  <c:v>8.264462809917366E-3</c:v>
                </c:pt>
                <c:pt idx="17">
                  <c:v>8.264462809917366E-3</c:v>
                </c:pt>
                <c:pt idx="18">
                  <c:v>8.264462809917366E-3</c:v>
                </c:pt>
              </c:numCache>
            </c:numRef>
          </c:val>
        </c:ser>
        <c:firstSliceAng val="0"/>
      </c:pieChart>
    </c:plotArea>
    <c:legend>
      <c:legendPos val="r"/>
      <c:legendEntry>
        <c:idx val="9"/>
        <c:delete val="1"/>
      </c:legendEntry>
      <c:legendEntry>
        <c:idx val="10"/>
        <c:delete val="1"/>
      </c:legendEntry>
      <c:legendEntry>
        <c:idx val="11"/>
        <c:delete val="1"/>
      </c:legendEntry>
      <c:legendEntry>
        <c:idx val="12"/>
        <c:delete val="1"/>
      </c:legendEntry>
      <c:legendEntry>
        <c:idx val="13"/>
        <c:delete val="1"/>
      </c:legendEntry>
      <c:legendEntry>
        <c:idx val="14"/>
        <c:delete val="1"/>
      </c:legendEntry>
      <c:legendEntry>
        <c:idx val="15"/>
        <c:delete val="1"/>
      </c:legendEntry>
      <c:legendEntry>
        <c:idx val="16"/>
        <c:delete val="1"/>
      </c:legendEntry>
      <c:legendEntry>
        <c:idx val="17"/>
        <c:delete val="1"/>
      </c:legendEntry>
      <c:legendEntry>
        <c:idx val="18"/>
        <c:delete val="1"/>
      </c:legendEntry>
      <c:layout>
        <c:manualLayout>
          <c:xMode val="edge"/>
          <c:yMode val="edge"/>
          <c:x val="0.6411234286503662"/>
          <c:y val="5.046465634872481E-2"/>
          <c:w val="0.35887657134963441"/>
          <c:h val="0.92552704600121782"/>
        </c:manualLayout>
      </c:layout>
      <c:txPr>
        <a:bodyPr/>
        <a:lstStyle/>
        <a:p>
          <a:pPr>
            <a:defRPr sz="1600"/>
          </a:pPr>
          <a:endParaRPr lang="en-US"/>
        </a:p>
      </c:txPr>
    </c:legend>
    <c:plotVisOnly val="1"/>
    <c:dispBlanksAs val="zero"/>
  </c:chart>
  <c:txPr>
    <a:bodyPr/>
    <a:lstStyle/>
    <a:p>
      <a:pPr>
        <a:defRPr sz="1800"/>
      </a:pPr>
      <a:endParaRPr lang="en-US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CA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Ecology (38%)</c:v>
                </c:pt>
                <c:pt idx="1">
                  <c:v>Ethology (26%)</c:v>
                </c:pt>
                <c:pt idx="2">
                  <c:v>Evolution (31%)</c:v>
                </c:pt>
                <c:pt idx="3">
                  <c:v>All three Es (3%)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46</c:v>
                </c:pt>
                <c:pt idx="1">
                  <c:v>32</c:v>
                </c:pt>
                <c:pt idx="2">
                  <c:v>38</c:v>
                </c:pt>
                <c:pt idx="3">
                  <c:v>4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Ecology (38%)</c:v>
                </c:pt>
                <c:pt idx="1">
                  <c:v>Ethology (26%)</c:v>
                </c:pt>
                <c:pt idx="2">
                  <c:v>Evolution (31%)</c:v>
                </c:pt>
                <c:pt idx="3">
                  <c:v>All three Es (3%)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0.38016528925619802</c:v>
                </c:pt>
                <c:pt idx="1">
                  <c:v>0.26446280991735621</c:v>
                </c:pt>
                <c:pt idx="2">
                  <c:v>0.31404958677686012</c:v>
                </c:pt>
                <c:pt idx="3">
                  <c:v>3.3057851239669415E-2</c:v>
                </c:pt>
              </c:numCache>
            </c:numRef>
          </c:val>
        </c:ser>
        <c:firstSliceAng val="0"/>
      </c:pieChart>
    </c:plotArea>
    <c:legend>
      <c:legendPos val="r"/>
      <c:layout>
        <c:manualLayout>
          <c:xMode val="edge"/>
          <c:yMode val="edge"/>
          <c:x val="0.68538631153012397"/>
          <c:y val="0.22187240633393696"/>
          <c:w val="0.29223607465733392"/>
          <c:h val="0.49816414720229713"/>
        </c:manualLayout>
      </c:layout>
    </c:legend>
    <c:plotVisOnly val="1"/>
    <c:dispBlanksAs val="zero"/>
  </c:chart>
  <c:txPr>
    <a:bodyPr/>
    <a:lstStyle/>
    <a:p>
      <a:pPr>
        <a:defRPr sz="1800"/>
      </a:pPr>
      <a:endParaRPr lang="en-US"/>
    </a:p>
  </c:txPr>
  <c:externalData r:id="rId1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CA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Sheet1!$A$2:$A$4</c:f>
              <c:strCache>
                <c:ptCount val="3"/>
                <c:pt idx="0">
                  <c:v>Chugging Coffee (57%)</c:v>
                </c:pt>
                <c:pt idx="1">
                  <c:v>Chatting with others (14%)</c:v>
                </c:pt>
                <c:pt idx="2">
                  <c:v>Devouring Snacks (22%)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70</c:v>
                </c:pt>
                <c:pt idx="1">
                  <c:v>17</c:v>
                </c:pt>
                <c:pt idx="2">
                  <c:v>27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cat>
            <c:strRef>
              <c:f>Sheet1!$A$2:$A$4</c:f>
              <c:strCache>
                <c:ptCount val="3"/>
                <c:pt idx="0">
                  <c:v>Chugging Coffee (57%)</c:v>
                </c:pt>
                <c:pt idx="1">
                  <c:v>Chatting with others (14%)</c:v>
                </c:pt>
                <c:pt idx="2">
                  <c:v>Devouring Snacks (22%)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0.57851239669421484</c:v>
                </c:pt>
                <c:pt idx="1">
                  <c:v>0.14049586776859505</c:v>
                </c:pt>
                <c:pt idx="2">
                  <c:v>0.2231404958677691</c:v>
                </c:pt>
              </c:numCache>
            </c:numRef>
          </c:val>
        </c:ser>
        <c:firstSliceAng val="0"/>
      </c:pieChart>
    </c:plotArea>
    <c:legend>
      <c:legendPos val="r"/>
      <c:layout>
        <c:manualLayout>
          <c:xMode val="edge"/>
          <c:yMode val="edge"/>
          <c:x val="0.60878172495773797"/>
          <c:y val="0.28190559957879202"/>
          <c:w val="0.38202787898202323"/>
          <c:h val="0.47247310818560112"/>
        </c:manualLayout>
      </c:layout>
    </c:legend>
    <c:plotVisOnly val="1"/>
    <c:dispBlanksAs val="zero"/>
  </c:chart>
  <c:txPr>
    <a:bodyPr/>
    <a:lstStyle/>
    <a:p>
      <a:pPr>
        <a:defRPr sz="1800"/>
      </a:pPr>
      <a:endParaRPr lang="en-US"/>
    </a:p>
  </c:txPr>
  <c:externalData r:id="rId1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CA"/>
  <c:chart>
    <c:autoTitleDeleted val="1"/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cat>
            <c:strRef>
              <c:f>Sheet1!$A$2:$A$6</c:f>
              <c:strCache>
                <c:ptCount val="5"/>
                <c:pt idx="0">
                  <c:v>Undergraduate</c:v>
                </c:pt>
                <c:pt idx="1">
                  <c:v>Master's</c:v>
                </c:pt>
                <c:pt idx="2">
                  <c:v>PhD</c:v>
                </c:pt>
                <c:pt idx="3">
                  <c:v>Post-doc</c:v>
                </c:pt>
                <c:pt idx="4">
                  <c:v>Faculty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0.46</c:v>
                </c:pt>
                <c:pt idx="1">
                  <c:v>0.64000000000000024</c:v>
                </c:pt>
                <c:pt idx="2">
                  <c:v>0.58000000000000007</c:v>
                </c:pt>
                <c:pt idx="3" formatCode="0.00%">
                  <c:v>0.62500000000000022</c:v>
                </c:pt>
                <c:pt idx="4">
                  <c:v>0.6000000000000002</c:v>
                </c:pt>
              </c:numCache>
            </c:numRef>
          </c:val>
        </c:ser>
        <c:dLbls>
          <c:showVal val="1"/>
        </c:dLbls>
        <c:axId val="64973056"/>
        <c:axId val="65536384"/>
      </c:barChart>
      <c:catAx>
        <c:axId val="64973056"/>
        <c:scaling>
          <c:orientation val="minMax"/>
        </c:scaling>
        <c:axPos val="b"/>
        <c:tickLblPos val="nextTo"/>
        <c:crossAx val="65536384"/>
        <c:crosses val="autoZero"/>
        <c:auto val="1"/>
        <c:lblAlgn val="ctr"/>
        <c:lblOffset val="100"/>
      </c:catAx>
      <c:valAx>
        <c:axId val="65536384"/>
        <c:scaling>
          <c:orientation val="minMax"/>
          <c:max val="1"/>
        </c:scaling>
        <c:axPos val="l"/>
        <c:numFmt formatCode="0%" sourceLinked="1"/>
        <c:tickLblPos val="nextTo"/>
        <c:crossAx val="64973056"/>
        <c:crosses val="autoZero"/>
        <c:crossBetween val="between"/>
      </c:valAx>
    </c:plotArea>
    <c:plotVisOnly val="1"/>
    <c:dispBlanksAs val="gap"/>
  </c:chart>
  <c:txPr>
    <a:bodyPr/>
    <a:lstStyle/>
    <a:p>
      <a:pPr>
        <a:defRPr sz="1800"/>
      </a:pPr>
      <a:endParaRPr lang="en-US"/>
    </a:p>
  </c:txPr>
  <c:externalData r:id="rId1"/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CA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Sheet1!$A$2:$A$7</c:f>
              <c:strCache>
                <c:ptCount val="6"/>
                <c:pt idx="0">
                  <c:v>Show (21%)</c:v>
                </c:pt>
                <c:pt idx="1">
                  <c:v>Play games (18%)</c:v>
                </c:pt>
                <c:pt idx="2">
                  <c:v>More/better food (17%)</c:v>
                </c:pt>
                <c:pt idx="3">
                  <c:v>Swag (12%)</c:v>
                </c:pt>
                <c:pt idx="4">
                  <c:v>More/better booze (9%)</c:v>
                </c:pt>
                <c:pt idx="5">
                  <c:v>Live animals (8%)</c:v>
                </c:pt>
              </c:strCache>
            </c:strRef>
          </c:cat>
          <c:val>
            <c:numRef>
              <c:f>Sheet1!$B$2:$B$7</c:f>
              <c:numCache>
                <c:formatCode>0%</c:formatCode>
                <c:ptCount val="6"/>
                <c:pt idx="0">
                  <c:v>0.21000000000000002</c:v>
                </c:pt>
                <c:pt idx="1">
                  <c:v>0.18000000000000002</c:v>
                </c:pt>
                <c:pt idx="2">
                  <c:v>0.17</c:v>
                </c:pt>
                <c:pt idx="3">
                  <c:v>0.12000000000000001</c:v>
                </c:pt>
                <c:pt idx="4">
                  <c:v>9.0000000000000011E-2</c:v>
                </c:pt>
                <c:pt idx="5">
                  <c:v>8.0000000000000016E-2</c:v>
                </c:pt>
              </c:numCache>
            </c:numRef>
          </c:val>
        </c:ser>
        <c:firstSliceAng val="0"/>
      </c:pieChart>
    </c:plotArea>
    <c:legend>
      <c:legendPos val="r"/>
      <c:layout>
        <c:manualLayout>
          <c:xMode val="edge"/>
          <c:yMode val="edge"/>
          <c:x val="0.61421454262661612"/>
          <c:y val="7.3717145658757186E-2"/>
          <c:w val="0.37652619811412474"/>
          <c:h val="0.8525657086824856"/>
        </c:manualLayout>
      </c:layout>
    </c:legend>
    <c:plotVisOnly val="1"/>
  </c:chart>
  <c:txPr>
    <a:bodyPr/>
    <a:lstStyle/>
    <a:p>
      <a:pPr>
        <a:defRPr sz="1800"/>
      </a:pPr>
      <a:endParaRPr lang="en-US"/>
    </a:p>
  </c:txPr>
  <c:externalData r:id="rId1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CA"/>
  <c:style val="3"/>
  <c:chart>
    <c:title>
      <c:layout/>
    </c:title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ECOLOGY (38%)</c:v>
                </c:pt>
              </c:strCache>
            </c:strRef>
          </c:tx>
          <c:cat>
            <c:strRef>
              <c:f>Sheet1!$A$2:$A$4</c:f>
              <c:strCache>
                <c:ptCount val="3"/>
                <c:pt idx="0">
                  <c:v>Ecology (21%)</c:v>
                </c:pt>
                <c:pt idx="1">
                  <c:v>Ecology,with a side of Ethology (3%)</c:v>
                </c:pt>
                <c:pt idx="2">
                  <c:v>Ecology, with a side of Evolution (14%)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26</c:v>
                </c:pt>
                <c:pt idx="1">
                  <c:v>3</c:v>
                </c:pt>
                <c:pt idx="2">
                  <c:v>17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Sheet1!$A$2:$A$4</c:f>
              <c:strCache>
                <c:ptCount val="3"/>
                <c:pt idx="0">
                  <c:v>Ecology (21%)</c:v>
                </c:pt>
                <c:pt idx="1">
                  <c:v>Ecology,with a side of Ethology (3%)</c:v>
                </c:pt>
                <c:pt idx="2">
                  <c:v>Ecology, with a side of Evolution (14%)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0.21487603305785111</c:v>
                </c:pt>
                <c:pt idx="1">
                  <c:v>2.4793388429752115E-2</c:v>
                </c:pt>
                <c:pt idx="2">
                  <c:v>0.1404958677685951</c:v>
                </c:pt>
              </c:numCache>
            </c:numRef>
          </c:val>
        </c:ser>
        <c:firstSliceAng val="0"/>
      </c:pieChart>
    </c:plotArea>
    <c:legend>
      <c:legendPos val="r"/>
      <c:layout>
        <c:manualLayout>
          <c:xMode val="edge"/>
          <c:yMode val="edge"/>
          <c:x val="0.65148740535420702"/>
          <c:y val="0.2369106095886081"/>
          <c:w val="0.31413552919732102"/>
          <c:h val="0.57562465124278572"/>
        </c:manualLayout>
      </c:layout>
    </c:legend>
    <c:plotVisOnly val="1"/>
    <c:dispBlanksAs val="zero"/>
  </c:chart>
  <c:txPr>
    <a:bodyPr/>
    <a:lstStyle/>
    <a:p>
      <a:pPr>
        <a:defRPr sz="1800"/>
      </a:pPr>
      <a:endParaRPr lang="en-US"/>
    </a:p>
  </c:txPr>
  <c:externalData r:id="rId1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CA"/>
  <c:style val="4"/>
  <c:chart>
    <c:title>
      <c:layout/>
    </c:title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ETHOLOGY (26%)</c:v>
                </c:pt>
              </c:strCache>
            </c:strRef>
          </c:tx>
          <c:cat>
            <c:strRef>
              <c:f>Sheet1!$A$2:$A$4</c:f>
              <c:strCache>
                <c:ptCount val="3"/>
                <c:pt idx="0">
                  <c:v>Ethology (10%)</c:v>
                </c:pt>
                <c:pt idx="1">
                  <c:v>Ethology, with a side of Ecology (6%)</c:v>
                </c:pt>
                <c:pt idx="2">
                  <c:v>Ethology, with a side of Evolution (10%)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12</c:v>
                </c:pt>
                <c:pt idx="1">
                  <c:v>7</c:v>
                </c:pt>
                <c:pt idx="2">
                  <c:v>13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Sheet1!$A$2:$A$4</c:f>
              <c:strCache>
                <c:ptCount val="3"/>
                <c:pt idx="0">
                  <c:v>Ethology (10%)</c:v>
                </c:pt>
                <c:pt idx="1">
                  <c:v>Ethology, with a side of Ecology (6%)</c:v>
                </c:pt>
                <c:pt idx="2">
                  <c:v>Ethology, with a side of Evolution (10%)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9.9173553719008212E-2</c:v>
                </c:pt>
                <c:pt idx="1">
                  <c:v>5.7851239669421503E-2</c:v>
                </c:pt>
                <c:pt idx="2">
                  <c:v>0.107438016528926</c:v>
                </c:pt>
              </c:numCache>
            </c:numRef>
          </c:val>
        </c:ser>
        <c:firstSliceAng val="0"/>
      </c:pieChart>
    </c:plotArea>
    <c:legend>
      <c:legendPos val="r"/>
      <c:layout>
        <c:manualLayout>
          <c:xMode val="edge"/>
          <c:yMode val="edge"/>
          <c:x val="0.64321507553010171"/>
          <c:y val="0.2552358216819498"/>
          <c:w val="0.3246185382590645"/>
          <c:h val="0.59525676538291095"/>
        </c:manualLayout>
      </c:layout>
    </c:legend>
    <c:plotVisOnly val="1"/>
    <c:dispBlanksAs val="zero"/>
  </c:chart>
  <c:txPr>
    <a:bodyPr/>
    <a:lstStyle/>
    <a:p>
      <a:pPr>
        <a:defRPr sz="1800"/>
      </a:pPr>
      <a:endParaRPr lang="en-US"/>
    </a:p>
  </c:txPr>
  <c:externalData r:id="rId1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CA"/>
  <c:style val="5"/>
  <c:chart>
    <c:title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EVOLUTION (31%)</c:v>
                </c:pt>
              </c:strCache>
            </c:strRef>
          </c:tx>
          <c:cat>
            <c:strRef>
              <c:f>Sheet1!$A$2:$A$4</c:f>
              <c:strCache>
                <c:ptCount val="3"/>
                <c:pt idx="0">
                  <c:v>Evolution (11%)</c:v>
                </c:pt>
                <c:pt idx="1">
                  <c:v>Evolution, with a side of Ecology (18%)</c:v>
                </c:pt>
                <c:pt idx="2">
                  <c:v>Evolution, with a side of Ethology (2%)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14</c:v>
                </c:pt>
                <c:pt idx="1">
                  <c:v>22</c:v>
                </c:pt>
                <c:pt idx="2">
                  <c:v>2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strRef>
              <c:f>Sheet1!$A$2:$A$4</c:f>
              <c:strCache>
                <c:ptCount val="3"/>
                <c:pt idx="0">
                  <c:v>Evolution (11%)</c:v>
                </c:pt>
                <c:pt idx="1">
                  <c:v>Evolution, with a side of Ecology (18%)</c:v>
                </c:pt>
                <c:pt idx="2">
                  <c:v>Evolution, with a side of Ethology (2%)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0.11570247933884302</c:v>
                </c:pt>
                <c:pt idx="1">
                  <c:v>0.18181818181818221</c:v>
                </c:pt>
                <c:pt idx="2">
                  <c:v>1.6528925619834725E-2</c:v>
                </c:pt>
              </c:numCache>
            </c:numRef>
          </c:val>
        </c:ser>
        <c:firstSliceAng val="0"/>
      </c:pieChart>
    </c:plotArea>
    <c:legend>
      <c:legendPos val="r"/>
      <c:layout>
        <c:manualLayout>
          <c:xMode val="edge"/>
          <c:yMode val="edge"/>
          <c:x val="0.64619589079489614"/>
          <c:y val="0.24700001890512011"/>
          <c:w val="0.32950739853971023"/>
          <c:h val="0.60611182418720999"/>
        </c:manualLayout>
      </c:layout>
    </c:legend>
    <c:plotVisOnly val="1"/>
    <c:dispBlanksAs val="zero"/>
  </c:chart>
  <c:txPr>
    <a:bodyPr/>
    <a:lstStyle/>
    <a:p>
      <a:pPr>
        <a:defRPr sz="1800"/>
      </a:pPr>
      <a:endParaRPr lang="en-US"/>
    </a:p>
  </c:txPr>
  <c:externalData r:id="rId1"/>
</c:chartSpace>
</file>

<file path=ppt/media/image1.jpeg>
</file>

<file path=ppt/media/image2.png>
</file>

<file path=ppt/media/image3.jpeg>
</file>

<file path=ppt/media/image4.tiff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EC2D76-5482-4351-BC84-97544F1DE9F6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412AF-A331-4191-818F-1C513BE5B67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="" val="3968237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Kate, can you add to this slide please? I don’t know all the detailed info. Also, anything else </a:t>
            </a:r>
            <a:r>
              <a:rPr lang="en-CA" smtClean="0"/>
              <a:t>we should add here?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412AF-A331-4191-818F-1C513BE5B674}" type="slidenum">
              <a:rPr lang="en-CA" smtClean="0"/>
              <a:pPr/>
              <a:t>2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412AF-A331-4191-818F-1C513BE5B674}" type="slidenum">
              <a:rPr lang="en-CA" smtClean="0"/>
              <a:pPr/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Should we keep this? Several previous years have done this –</a:t>
            </a:r>
            <a:r>
              <a:rPr lang="en-CA" baseline="0" dirty="0" smtClean="0"/>
              <a:t> it adds some fun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412AF-A331-4191-818F-1C513BE5B674}" type="slidenum">
              <a:rPr lang="en-CA" smtClean="0"/>
              <a:pPr/>
              <a:t>9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CA" dirty="0" smtClean="0"/>
              <a:t>Jamie said he’d</a:t>
            </a:r>
            <a:r>
              <a:rPr lang="en-CA" baseline="0" dirty="0" smtClean="0"/>
              <a:t> make a poster wheel right? ...so that’s the winner? This seems to be </a:t>
            </a:r>
            <a:r>
              <a:rPr lang="en-CA" baseline="0" dirty="0" err="1" smtClean="0"/>
              <a:t>jamie’s</a:t>
            </a:r>
            <a:r>
              <a:rPr lang="en-CA" baseline="0" dirty="0" smtClean="0"/>
              <a:t> idea, so I’ll ask if he would like to pick the top contenders.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412AF-A331-4191-818F-1C513BE5B674}" type="slidenum">
              <a:rPr lang="en-CA" smtClean="0"/>
              <a:pPr/>
              <a:t>10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fld id="{77F698F2-B941-4364-8AE4-27D34AAF012A}" type="datetimeFigureOut">
              <a:rPr lang="en-CA" smtClean="0"/>
              <a:pPr/>
              <a:t>06/05/2014</a:t>
            </a:fld>
            <a:endParaRPr lang="en-CA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fld id="{3A4B3D91-9EBE-4538-8E6D-7E359AF51F0C}" type="slidenum">
              <a:rPr lang="en-CA" smtClean="0"/>
              <a:pPr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3568" y="5757688"/>
            <a:ext cx="7772400" cy="1199704"/>
          </a:xfrm>
        </p:spPr>
        <p:txBody>
          <a:bodyPr>
            <a:normAutofit/>
          </a:bodyPr>
          <a:lstStyle/>
          <a:p>
            <a:pPr algn="ctr"/>
            <a:r>
              <a:rPr lang="en-CA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WELCOME TO OE3C !</a:t>
            </a:r>
            <a:endParaRPr lang="en-CA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4" name="Picture 3" descr="oe3c logo 3.png"/>
          <p:cNvPicPr/>
          <p:nvPr/>
        </p:nvPicPr>
        <p:blipFill>
          <a:blip r:embed="rId2" cstate="print"/>
          <a:srcRect b="19230"/>
          <a:stretch>
            <a:fillRect/>
          </a:stretch>
        </p:blipFill>
        <p:spPr>
          <a:xfrm>
            <a:off x="1331640" y="0"/>
            <a:ext cx="5976664" cy="5085184"/>
          </a:xfrm>
          <a:prstGeom prst="rect">
            <a:avLst/>
          </a:prstGeom>
        </p:spPr>
      </p:pic>
      <p:pic>
        <p:nvPicPr>
          <p:cNvPr id="5" name="Picture 4" descr="http://www.uoguelph.ca/info/graphicstandards/files/UofGidentifier.jpg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72099" y="82552"/>
            <a:ext cx="2471901" cy="8261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07504" y="1481328"/>
            <a:ext cx="8892480" cy="4525963"/>
          </a:xfrm>
        </p:spPr>
        <p:txBody>
          <a:bodyPr/>
          <a:lstStyle/>
          <a:p>
            <a:r>
              <a:rPr lang="en-CA" dirty="0" smtClean="0"/>
              <a:t>Winner: Tyler Pollock </a:t>
            </a:r>
          </a:p>
          <a:p>
            <a:pPr lvl="1"/>
            <a:r>
              <a:rPr lang="en-CA" dirty="0" smtClean="0"/>
              <a:t>Spinning wheel with poster numbers on it. People who aren’t sure which posters they want to see can spin the wheel and go to a specific poster number</a:t>
            </a:r>
          </a:p>
          <a:p>
            <a:pPr lvl="1"/>
            <a:endParaRPr lang="en-CA" dirty="0" smtClean="0"/>
          </a:p>
          <a:p>
            <a:r>
              <a:rPr lang="en-CA" dirty="0" smtClean="0"/>
              <a:t>Top 3:</a:t>
            </a:r>
          </a:p>
          <a:p>
            <a:pPr lvl="1"/>
            <a:r>
              <a:rPr lang="en-CA" dirty="0" err="1" smtClean="0"/>
              <a:t>Collete</a:t>
            </a:r>
            <a:r>
              <a:rPr lang="en-CA" dirty="0" smtClean="0"/>
              <a:t> S. </a:t>
            </a:r>
            <a:r>
              <a:rPr lang="en-CA" dirty="0" err="1" smtClean="0"/>
              <a:t>Mesher</a:t>
            </a:r>
            <a:r>
              <a:rPr lang="en-CA" dirty="0" smtClean="0"/>
              <a:t>: Ice breakers during conference breaks</a:t>
            </a:r>
          </a:p>
          <a:p>
            <a:pPr lvl="1"/>
            <a:r>
              <a:rPr lang="en-CA" dirty="0" smtClean="0"/>
              <a:t>Erik Service: Conference plant for </a:t>
            </a:r>
            <a:r>
              <a:rPr lang="en-CA" dirty="0" err="1" smtClean="0"/>
              <a:t>UoG</a:t>
            </a:r>
            <a:r>
              <a:rPr lang="en-CA" dirty="0" smtClean="0"/>
              <a:t> Arboretum </a:t>
            </a:r>
          </a:p>
          <a:p>
            <a:pPr lvl="1"/>
            <a:r>
              <a:rPr lang="en-CA" dirty="0" smtClean="0"/>
              <a:t>Zachary </a:t>
            </a:r>
            <a:r>
              <a:rPr lang="en-CA" dirty="0" err="1" smtClean="0"/>
              <a:t>Teitel</a:t>
            </a:r>
            <a:r>
              <a:rPr lang="en-CA" dirty="0" smtClean="0"/>
              <a:t>: Entire conference participate in data collection resulting in paper</a:t>
            </a:r>
          </a:p>
          <a:p>
            <a:pPr lvl="1"/>
            <a:endParaRPr lang="en-CA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467544" y="404664"/>
            <a:ext cx="8229600" cy="1143000"/>
          </a:xfrm>
          <a:prstGeom prst="rect">
            <a:avLst/>
          </a:prstGeom>
          <a:effectLst/>
        </p:spPr>
        <p:txBody>
          <a:bodyPr vert="horz" rtlCol="0" anchor="ctr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>
                <a:effectLst/>
                <a:latin typeface="Calibri"/>
                <a:cs typeface="Calibri"/>
              </a:rPr>
              <a:t>How could OE3C 2014 be the best?</a:t>
            </a:r>
            <a:endParaRPr lang="en-CA" dirty="0">
              <a:effectLst/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0" y="1412776"/>
          <a:ext cx="8820472" cy="48245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How could OE3C 2014 be the best?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683976"/>
          </a:xfrm>
        </p:spPr>
        <p:txBody>
          <a:bodyPr>
            <a:normAutofit/>
          </a:bodyPr>
          <a:lstStyle/>
          <a:p>
            <a:r>
              <a:rPr lang="en-CA" dirty="0" smtClean="0"/>
              <a:t>Honourable mentions: </a:t>
            </a:r>
          </a:p>
          <a:p>
            <a:endParaRPr lang="en-CA" dirty="0" smtClean="0"/>
          </a:p>
          <a:p>
            <a:pPr lvl="1"/>
            <a:r>
              <a:rPr lang="en-CA" dirty="0" smtClean="0"/>
              <a:t>Phil </a:t>
            </a:r>
            <a:r>
              <a:rPr lang="en-CA" dirty="0" err="1" smtClean="0"/>
              <a:t>Rekret</a:t>
            </a:r>
            <a:r>
              <a:rPr lang="en-CA" dirty="0" smtClean="0"/>
              <a:t>: Bring Michael Jackson back from the dead and make him perform a one-man rendition of inception</a:t>
            </a:r>
          </a:p>
          <a:p>
            <a:pPr lvl="1"/>
            <a:endParaRPr lang="en-CA" dirty="0" smtClean="0"/>
          </a:p>
          <a:p>
            <a:pPr lvl="2"/>
            <a:r>
              <a:rPr lang="en-CA" dirty="0" smtClean="0"/>
              <a:t>AMBITIOUS</a:t>
            </a:r>
          </a:p>
          <a:p>
            <a:pPr lvl="2"/>
            <a:endParaRPr lang="en-CA" dirty="0" smtClean="0"/>
          </a:p>
          <a:p>
            <a:pPr lvl="1"/>
            <a:r>
              <a:rPr lang="en-CA" dirty="0" smtClean="0"/>
              <a:t>Ahmed A. </a:t>
            </a:r>
            <a:r>
              <a:rPr lang="en-CA" dirty="0" err="1" smtClean="0"/>
              <a:t>Elabassiouny</a:t>
            </a:r>
            <a:r>
              <a:rPr lang="en-CA" dirty="0" smtClean="0"/>
              <a:t>: Show up in a tree costume</a:t>
            </a:r>
          </a:p>
          <a:p>
            <a:pPr lvl="1"/>
            <a:endParaRPr lang="en-CA" dirty="0" smtClean="0"/>
          </a:p>
          <a:p>
            <a:pPr lvl="2"/>
            <a:r>
              <a:rPr lang="en-CA" dirty="0" smtClean="0"/>
              <a:t>YOU HAVE THE POWER AHMED, YOU DON’T NEED TO ASK FOR OUR PERMISSION! </a:t>
            </a:r>
          </a:p>
          <a:p>
            <a:pPr lvl="2"/>
            <a:endParaRPr lang="en-CA" dirty="0" smtClean="0"/>
          </a:p>
          <a:p>
            <a:pPr lvl="1"/>
            <a:endParaRPr lang="en-CA" dirty="0" smtClean="0"/>
          </a:p>
          <a:p>
            <a:pPr lvl="1"/>
            <a:endParaRPr lang="en-CA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 smtClean="0"/>
              <a:t>How could OE3C 2014 be the best?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8229600" cy="4683976"/>
          </a:xfrm>
        </p:spPr>
        <p:txBody>
          <a:bodyPr>
            <a:normAutofit/>
          </a:bodyPr>
          <a:lstStyle/>
          <a:p>
            <a:r>
              <a:rPr lang="en-CA" dirty="0" smtClean="0"/>
              <a:t>Organized solely by committee of </a:t>
            </a:r>
            <a:r>
              <a:rPr lang="en-CA" smtClean="0"/>
              <a:t>graduate students</a:t>
            </a:r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r>
              <a:rPr lang="en-CA" dirty="0" smtClean="0"/>
              <a:t>Looking for volunteers to take on OE3C 2015</a:t>
            </a:r>
          </a:p>
          <a:p>
            <a:endParaRPr lang="en-CA" dirty="0" smtClean="0"/>
          </a:p>
          <a:p>
            <a:endParaRPr lang="en-CA" dirty="0" smtClean="0"/>
          </a:p>
          <a:p>
            <a:r>
              <a:rPr lang="en-CA" dirty="0" smtClean="0"/>
              <a:t>Interested? </a:t>
            </a:r>
          </a:p>
          <a:p>
            <a:pPr lvl="1"/>
            <a:r>
              <a:rPr lang="en-CA" dirty="0" smtClean="0"/>
              <a:t>Talk to a committee member (green shirts)</a:t>
            </a:r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39552" y="260648"/>
            <a:ext cx="8229600" cy="1143000"/>
          </a:xfrm>
          <a:prstGeom prst="rect">
            <a:avLst/>
          </a:prstGeom>
          <a:effectLst/>
        </p:spPr>
        <p:txBody>
          <a:bodyPr vert="horz" rtlCol="0" anchor="ctr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>
                <a:effectLst/>
                <a:latin typeface="Calibri"/>
                <a:cs typeface="Calibri"/>
              </a:rPr>
              <a:t>OE3C 2015?</a:t>
            </a:r>
            <a:endParaRPr lang="en-CA" dirty="0">
              <a:effectLst/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Acknowledgements</a:t>
            </a:r>
            <a:endParaRPr lang="en-CA" dirty="0"/>
          </a:p>
        </p:txBody>
      </p:sp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940152" y="1772816"/>
            <a:ext cx="2905125" cy="218186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87624" y="4725144"/>
            <a:ext cx="1552575" cy="15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51920" y="4941168"/>
            <a:ext cx="1990725" cy="1095375"/>
          </a:xfrm>
          <a:prstGeom prst="rect">
            <a:avLst/>
          </a:prstGeom>
        </p:spPr>
      </p:pic>
      <p:pic>
        <p:nvPicPr>
          <p:cNvPr id="7" name="Picture 6"/>
          <p:cNvPicPr/>
          <p:nvPr/>
        </p:nvPicPr>
        <p:blipFill>
          <a:blip r:embed="rId5" cstate="print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76256" y="4653136"/>
            <a:ext cx="1485900" cy="148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6" name="Text Box 18"/>
          <p:cNvSpPr txBox="1">
            <a:spLocks noChangeArrowheads="1"/>
          </p:cNvSpPr>
          <p:nvPr/>
        </p:nvSpPr>
        <p:spPr bwMode="auto">
          <a:xfrm>
            <a:off x="323528" y="1484784"/>
            <a:ext cx="5924550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College of Biological Science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College of Social and Applied Human Sciences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Department of Psychology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Office of Research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Student Affairs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Department of Animal and Poultry Science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Office of Graduate Studies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School of Environmental Science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Department of Integrative Biology</a:t>
            </a: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mbria" pitchFamily="18" charset="0"/>
                <a:cs typeface="Arial" pitchFamily="34" charset="0"/>
              </a:rPr>
              <a:t>Campbell Centre for the Study of Animal Welfare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What’s your main E?</a:t>
            </a:r>
            <a:endParaRPr lang="en-CA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67544" y="1481138"/>
          <a:ext cx="8496944" cy="49001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481138"/>
          <a:ext cx="8291264" cy="48281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What’s your main E?</a:t>
            </a:r>
            <a:endParaRPr lang="en-CA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endParaRPr lang="en-CA" dirty="0" smtClean="0"/>
          </a:p>
          <a:p>
            <a:r>
              <a:rPr lang="en-CA" dirty="0" smtClean="0"/>
              <a:t>Registration</a:t>
            </a:r>
          </a:p>
          <a:p>
            <a:pPr lvl="1"/>
            <a:r>
              <a:rPr lang="en-CA" dirty="0" smtClean="0"/>
              <a:t>Friday &amp; Saturday 7:30-8:30am in </a:t>
            </a:r>
            <a:r>
              <a:rPr lang="en-CA" dirty="0" err="1" smtClean="0"/>
              <a:t>Thornbrough</a:t>
            </a:r>
            <a:endParaRPr lang="en-CA" dirty="0" smtClean="0"/>
          </a:p>
          <a:p>
            <a:endParaRPr lang="en-CA" dirty="0" smtClean="0"/>
          </a:p>
          <a:p>
            <a:r>
              <a:rPr lang="en-CA" dirty="0" smtClean="0"/>
              <a:t>Parking </a:t>
            </a:r>
            <a:endParaRPr lang="en-CA" dirty="0"/>
          </a:p>
          <a:p>
            <a:pPr lvl="1"/>
            <a:r>
              <a:rPr lang="en-CA" dirty="0" smtClean="0"/>
              <a:t>Pick up Friday parking pass at registration</a:t>
            </a:r>
          </a:p>
          <a:p>
            <a:pPr lvl="2"/>
            <a:r>
              <a:rPr lang="en-CA" dirty="0" smtClean="0"/>
              <a:t>Parking in lots P14 and P15 near the Athletic Centre</a:t>
            </a:r>
          </a:p>
          <a:p>
            <a:pPr lvl="2"/>
            <a:r>
              <a:rPr lang="en-CA" dirty="0" smtClean="0"/>
              <a:t>Saturday: Lot P31 near the University Centre</a:t>
            </a:r>
          </a:p>
          <a:p>
            <a:pPr marL="109728" indent="0">
              <a:buNone/>
            </a:pPr>
            <a:endParaRPr lang="en-CA" dirty="0" smtClean="0"/>
          </a:p>
          <a:p>
            <a:r>
              <a:rPr lang="en-CA" dirty="0" smtClean="0"/>
              <a:t>Putting up posters</a:t>
            </a:r>
          </a:p>
          <a:p>
            <a:pPr lvl="1"/>
            <a:r>
              <a:rPr lang="en-CA" dirty="0" smtClean="0"/>
              <a:t>Science Complex Atrium, 3:00 – 3:30pm, 4:30 – 5:00pm</a:t>
            </a:r>
          </a:p>
          <a:p>
            <a:endParaRPr lang="en-CA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scene3d>
              <a:camera prst="orthographicFront"/>
              <a:lightRig rig="soft" dir="t"/>
            </a:scene3d>
            <a:sp3d prstMaterial="softEdge"/>
          </a:bodyPr>
          <a:lstStyle/>
          <a:p>
            <a:r>
              <a:rPr lang="en-CA" dirty="0" smtClean="0">
                <a:effectLst/>
                <a:latin typeface="Calibri"/>
                <a:cs typeface="Calibri"/>
              </a:rPr>
              <a:t>General Information</a:t>
            </a:r>
            <a:endParaRPr lang="en-CA" dirty="0">
              <a:effectLst/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481138"/>
          <a:ext cx="8363272" cy="4972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What’s your main E?</a:t>
            </a:r>
            <a:endParaRPr lang="en-C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en-CA" dirty="0" smtClean="0"/>
          </a:p>
          <a:p>
            <a:pPr algn="ctr">
              <a:buNone/>
            </a:pPr>
            <a:r>
              <a:rPr lang="en-CA" sz="4400" b="1" dirty="0" smtClean="0"/>
              <a:t>121 Attendees </a:t>
            </a:r>
          </a:p>
          <a:p>
            <a:pPr algn="ctr"/>
            <a:endParaRPr lang="en-CA" sz="4400" b="1" dirty="0" smtClean="0"/>
          </a:p>
          <a:p>
            <a:pPr algn="ctr">
              <a:buNone/>
            </a:pPr>
            <a:r>
              <a:rPr lang="en-CA" sz="4400" b="1" dirty="0" smtClean="0"/>
              <a:t>64 Talks</a:t>
            </a:r>
          </a:p>
          <a:p>
            <a:pPr algn="ctr"/>
            <a:endParaRPr lang="en-CA" sz="4400" b="1" dirty="0" smtClean="0"/>
          </a:p>
          <a:p>
            <a:pPr algn="ctr">
              <a:buNone/>
            </a:pPr>
            <a:r>
              <a:rPr lang="en-CA" sz="4400" b="1" dirty="0" smtClean="0"/>
              <a:t>32 Posters</a:t>
            </a:r>
            <a:endParaRPr lang="en-CA" sz="4400" b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95536" y="332656"/>
            <a:ext cx="8229600" cy="1143000"/>
          </a:xfrm>
          <a:prstGeom prst="rect">
            <a:avLst/>
          </a:prstGeom>
          <a:effectLst/>
        </p:spPr>
        <p:txBody>
          <a:bodyPr vert="horz" rtlCol="0" anchor="ctr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>
                <a:effectLst/>
                <a:latin typeface="Calibri"/>
                <a:cs typeface="Calibri"/>
              </a:rPr>
              <a:t>Who’s at OE3C 2014?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0" y="1268760"/>
          <a:ext cx="8435280" cy="5256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>
          <a:effectLst/>
        </p:spPr>
        <p:txBody>
          <a:bodyPr>
            <a:scene3d>
              <a:camera prst="orthographicFront"/>
              <a:lightRig rig="soft" dir="t"/>
            </a:scene3d>
            <a:sp3d prstMaterial="softEdge"/>
          </a:bodyPr>
          <a:lstStyle/>
          <a:p>
            <a:r>
              <a:rPr lang="en-CA" dirty="0" smtClean="0">
                <a:effectLst/>
                <a:latin typeface="Calibri"/>
                <a:cs typeface="Calibri"/>
              </a:rPr>
              <a:t>Who’s at OE3C 2014?</a:t>
            </a:r>
            <a:endParaRPr lang="en-CA" dirty="0">
              <a:effectLst/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0" y="980728"/>
          <a:ext cx="8686800" cy="56166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2"/>
          <p:cNvSpPr txBox="1">
            <a:spLocks/>
          </p:cNvSpPr>
          <p:nvPr/>
        </p:nvSpPr>
        <p:spPr>
          <a:xfrm>
            <a:off x="467544" y="188640"/>
            <a:ext cx="8229600" cy="1143000"/>
          </a:xfrm>
          <a:prstGeom prst="rect">
            <a:avLst/>
          </a:prstGeom>
          <a:effectLst/>
        </p:spPr>
        <p:txBody>
          <a:bodyPr vert="horz" rtlCol="0" anchor="ctr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>
                <a:effectLst/>
                <a:latin typeface="Calibri"/>
                <a:cs typeface="Calibri"/>
              </a:rPr>
              <a:t>Who’s at OE3C 2014?</a:t>
            </a:r>
            <a:endParaRPr lang="en-CA" dirty="0">
              <a:effectLst/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23528" y="1268760"/>
            <a:ext cx="4173860" cy="762000"/>
          </a:xfrm>
        </p:spPr>
        <p:txBody>
          <a:bodyPr/>
          <a:lstStyle/>
          <a:p>
            <a:pPr algn="ctr"/>
            <a:r>
              <a:rPr lang="en-CA" b="1" dirty="0" smtClean="0"/>
              <a:t>LONE RANGERS</a:t>
            </a:r>
            <a:endParaRPr lang="en-CA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4644008" y="1268760"/>
            <a:ext cx="4041775" cy="762000"/>
          </a:xfrm>
        </p:spPr>
        <p:txBody>
          <a:bodyPr/>
          <a:lstStyle/>
          <a:p>
            <a:pPr algn="ctr"/>
            <a:r>
              <a:rPr lang="en-CA" b="1" dirty="0" smtClean="0"/>
              <a:t>OUT OF PROVINCE</a:t>
            </a:r>
            <a:endParaRPr lang="en-CA" b="1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2"/>
          </p:nvPr>
        </p:nvSpPr>
        <p:spPr>
          <a:xfrm>
            <a:off x="251520" y="2276872"/>
            <a:ext cx="4392488" cy="4392488"/>
          </a:xfrm>
        </p:spPr>
        <p:txBody>
          <a:bodyPr>
            <a:normAutofit fontScale="92500" lnSpcReduction="20000"/>
          </a:bodyPr>
          <a:lstStyle/>
          <a:p>
            <a:r>
              <a:rPr lang="en-CA" dirty="0" smtClean="0"/>
              <a:t>Laurentian University</a:t>
            </a:r>
          </a:p>
          <a:p>
            <a:endParaRPr lang="en-CA" dirty="0" smtClean="0"/>
          </a:p>
          <a:p>
            <a:r>
              <a:rPr lang="en-CA" dirty="0" smtClean="0"/>
              <a:t>Nipissing University</a:t>
            </a:r>
          </a:p>
          <a:p>
            <a:endParaRPr lang="en-CA" dirty="0" smtClean="0"/>
          </a:p>
          <a:p>
            <a:r>
              <a:rPr lang="en-CA" dirty="0" smtClean="0"/>
              <a:t>University of Ottawa</a:t>
            </a:r>
          </a:p>
          <a:p>
            <a:endParaRPr lang="en-CA" dirty="0" smtClean="0"/>
          </a:p>
          <a:p>
            <a:r>
              <a:rPr lang="en-CA" dirty="0" smtClean="0"/>
              <a:t>Queen’s University</a:t>
            </a:r>
          </a:p>
          <a:p>
            <a:endParaRPr lang="en-CA" dirty="0" smtClean="0"/>
          </a:p>
          <a:p>
            <a:r>
              <a:rPr lang="en-CA" dirty="0" smtClean="0"/>
              <a:t>Trent University</a:t>
            </a:r>
          </a:p>
          <a:p>
            <a:endParaRPr lang="en-CA" dirty="0" smtClean="0"/>
          </a:p>
          <a:p>
            <a:r>
              <a:rPr lang="en-CA" dirty="0" smtClean="0"/>
              <a:t>University of Waterloo </a:t>
            </a:r>
          </a:p>
          <a:p>
            <a:endParaRPr lang="en-CA" dirty="0" smtClean="0"/>
          </a:p>
          <a:p>
            <a:r>
              <a:rPr lang="en-CA" dirty="0" smtClean="0"/>
              <a:t>Wilfred Laurier University</a:t>
            </a:r>
          </a:p>
          <a:p>
            <a:endParaRPr lang="en-CA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016" y="2276872"/>
            <a:ext cx="4041775" cy="3941763"/>
          </a:xfrm>
        </p:spPr>
        <p:txBody>
          <a:bodyPr/>
          <a:lstStyle/>
          <a:p>
            <a:r>
              <a:rPr lang="en-CA" dirty="0" smtClean="0"/>
              <a:t>Dalhousie University</a:t>
            </a:r>
          </a:p>
          <a:p>
            <a:endParaRPr lang="en-CA" dirty="0" smtClean="0"/>
          </a:p>
          <a:p>
            <a:r>
              <a:rPr lang="en-CA" dirty="0" smtClean="0"/>
              <a:t>McGill University</a:t>
            </a:r>
          </a:p>
          <a:p>
            <a:endParaRPr lang="en-CA" dirty="0" smtClean="0"/>
          </a:p>
          <a:p>
            <a:r>
              <a:rPr lang="en-CA" dirty="0" smtClean="0"/>
              <a:t>University of Regina</a:t>
            </a:r>
          </a:p>
          <a:p>
            <a:endParaRPr lang="en-CA" dirty="0" smtClean="0"/>
          </a:p>
          <a:p>
            <a:r>
              <a:rPr lang="en-CA" dirty="0" smtClean="0"/>
              <a:t>University of Chicago</a:t>
            </a:r>
          </a:p>
          <a:p>
            <a:endParaRPr lang="en-CA" dirty="0"/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323528" y="188640"/>
            <a:ext cx="8229600" cy="1143000"/>
          </a:xfrm>
          <a:prstGeom prst="rect">
            <a:avLst/>
          </a:prstGeom>
          <a:effectLst/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>
                <a:effectLst/>
                <a:latin typeface="Calibri"/>
                <a:cs typeface="Calibri"/>
              </a:rPr>
              <a:t>Who’s at OE3C 2014?</a:t>
            </a:r>
            <a:endParaRPr lang="en-CA" dirty="0">
              <a:effectLst/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79512" y="1556792"/>
          <a:ext cx="8712968" cy="4896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2"/>
          <p:cNvSpPr txBox="1">
            <a:spLocks/>
          </p:cNvSpPr>
          <p:nvPr/>
        </p:nvSpPr>
        <p:spPr>
          <a:xfrm>
            <a:off x="539552" y="260648"/>
            <a:ext cx="8229600" cy="1143000"/>
          </a:xfrm>
          <a:prstGeom prst="rect">
            <a:avLst/>
          </a:prstGeom>
          <a:effectLst/>
        </p:spPr>
        <p:txBody>
          <a:bodyPr vert="horz" rtlCol="0" anchor="ctr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>
                <a:effectLst/>
                <a:latin typeface="Calibri"/>
                <a:cs typeface="Calibri"/>
              </a:rPr>
              <a:t>What’s your main E?</a:t>
            </a:r>
            <a:endParaRPr lang="en-CA" dirty="0">
              <a:effectLst/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0" y="1412776"/>
          <a:ext cx="8686800" cy="49721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itle 2"/>
          <p:cNvSpPr txBox="1">
            <a:spLocks/>
          </p:cNvSpPr>
          <p:nvPr/>
        </p:nvSpPr>
        <p:spPr>
          <a:xfrm>
            <a:off x="539552" y="332656"/>
            <a:ext cx="8229600" cy="1143000"/>
          </a:xfrm>
          <a:prstGeom prst="rect">
            <a:avLst/>
          </a:prstGeom>
          <a:effectLst/>
        </p:spPr>
        <p:txBody>
          <a:bodyPr vert="horz" rtlCol="0" anchor="ctr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>
                <a:effectLst/>
                <a:latin typeface="Calibri"/>
                <a:cs typeface="Calibri"/>
              </a:rPr>
              <a:t>How do you spend breaks?</a:t>
            </a:r>
            <a:endParaRPr lang="en-CA" dirty="0">
              <a:effectLst/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179512" y="1484784"/>
          <a:ext cx="8964488" cy="48281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itle 2"/>
          <p:cNvSpPr txBox="1">
            <a:spLocks/>
          </p:cNvSpPr>
          <p:nvPr/>
        </p:nvSpPr>
        <p:spPr>
          <a:xfrm>
            <a:off x="539552" y="332656"/>
            <a:ext cx="8229600" cy="1143000"/>
          </a:xfrm>
          <a:prstGeom prst="rect">
            <a:avLst/>
          </a:prstGeom>
          <a:effectLst/>
        </p:spPr>
        <p:txBody>
          <a:bodyPr vert="horz" rtlCol="0" anchor="ctr">
            <a:normAutofit/>
            <a:scene3d>
              <a:camera prst="orthographicFront"/>
              <a:lightRig rig="soft" dir="t"/>
            </a:scene3d>
            <a:sp3d prstMaterial="softEdge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100" b="1" kern="1200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CA" dirty="0" smtClean="0">
                <a:effectLst/>
                <a:latin typeface="Calibri"/>
                <a:cs typeface="Calibri"/>
              </a:rPr>
              <a:t>Who chugs the most coffee?</a:t>
            </a:r>
            <a:endParaRPr lang="en-CA" dirty="0">
              <a:effectLst/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ustom 2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99FF66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184</TotalTime>
  <Words>452</Words>
  <Application>Microsoft Office PowerPoint</Application>
  <PresentationFormat>On-screen Show (4:3)</PresentationFormat>
  <Paragraphs>103</Paragraphs>
  <Slides>20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Concourse</vt:lpstr>
      <vt:lpstr>Slide 1</vt:lpstr>
      <vt:lpstr>General Information</vt:lpstr>
      <vt:lpstr>Slide 3</vt:lpstr>
      <vt:lpstr>Who’s at OE3C 2014?</vt:lpstr>
      <vt:lpstr>Slide 5</vt:lpstr>
      <vt:lpstr>Slide 6</vt:lpstr>
      <vt:lpstr>Slide 7</vt:lpstr>
      <vt:lpstr>Slide 8</vt:lpstr>
      <vt:lpstr>Slide 9</vt:lpstr>
      <vt:lpstr>Slide 10</vt:lpstr>
      <vt:lpstr>How could OE3C 2014 be the best?</vt:lpstr>
      <vt:lpstr>How could OE3C 2014 be the best?</vt:lpstr>
      <vt:lpstr>Slide 13</vt:lpstr>
      <vt:lpstr>Acknowledgements</vt:lpstr>
      <vt:lpstr>Slide 15</vt:lpstr>
      <vt:lpstr>Slide 16</vt:lpstr>
      <vt:lpstr>Slide 17</vt:lpstr>
      <vt:lpstr>What’s your main E?</vt:lpstr>
      <vt:lpstr>What’s your main E?</vt:lpstr>
      <vt:lpstr>What’s your main E?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Sr</dc:creator>
  <cp:lastModifiedBy>Sr</cp:lastModifiedBy>
  <cp:revision>31</cp:revision>
  <dcterms:created xsi:type="dcterms:W3CDTF">2014-05-05T19:48:41Z</dcterms:created>
  <dcterms:modified xsi:type="dcterms:W3CDTF">2014-05-06T14:38:45Z</dcterms:modified>
</cp:coreProperties>
</file>

<file path=docProps/thumbnail.jpeg>
</file>